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71" r:id="rId6"/>
    <p:sldId id="273" r:id="rId7"/>
    <p:sldId id="272" r:id="rId8"/>
    <p:sldId id="274" r:id="rId9"/>
    <p:sldId id="275" r:id="rId10"/>
    <p:sldId id="276" r:id="rId11"/>
    <p:sldId id="268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67463" autoAdjust="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67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2E547D-1406-4A6F-8F93-E441204CE6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667F8A-B889-49B3-AC77-5DDF11A08A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2889B-A0AC-4482-8592-5C96F230942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AFD4F-C0E7-421C-AF77-6F9CC963C9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4AB9F-6726-4FB1-8769-82E23336CE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29299-61FF-4B93-ADA6-2FD5975D6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EB223-FFC0-462A-A3B8-EAA7CE0F8CBD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49E9A-41F7-4779-A581-48A7C374A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1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18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40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409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04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639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477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02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44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718B7-7F68-4CC9-8291-332587FA3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1D6BB-0446-49E8-8677-EADF274E9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AEE24-534A-40F1-99E4-00B7D5FD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94011-48FF-493D-8286-F62D3455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0EFCD-7E72-4882-86DC-2F371D7D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1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47D73-EDDA-49A6-BA12-1CA980DA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89B82E-4CA1-47A5-B133-FBD4D8A83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A267F-D142-4D04-9F03-6CB099E6F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127CA-154D-4E90-B776-A2EE71F7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F0BA5-F4EE-4282-B111-76B869BE2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0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56E92A-52E0-4710-BDEF-0A1534685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240E1-5EB0-47FD-AA37-BF945D136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14243-F1E4-487A-ABEC-30516A01D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58244-98FD-472D-AB8C-075F71C1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98D5A-820D-4519-967F-33320971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334F3-0709-471B-A734-C4B404F5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95016-AF78-4708-9C5F-21110C197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EA2D1-B124-4454-AFDC-EA60A14B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58000-F9D7-4A53-A6C5-E5E815422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22AAD-0D08-4F47-8D5A-EFE29017E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4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6159-1280-4EE9-96D3-A56BD582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27A78-1874-488A-B215-7D763D338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BB3D1-3138-4B69-BF5D-4B1A21345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F90C5-31F4-4A22-AC00-3FB5ED291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F787E-B946-4091-ABC6-F9DB06BB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7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CAA11-CC97-44E5-AE4D-808FD741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AB6CB-9460-4BCA-86C5-5F26357AB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AB0F6-401D-4BAF-A300-65AD684DF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61BBA-B185-4B45-B152-3D320E15F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CD760-96AC-4821-A56B-0B805F2F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50665-D5B5-4D0B-B2F0-CB6B027CD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06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A47C3-C498-415A-A057-E19BCEB5F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6677F-2712-4810-A3AA-56FA75386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1B54A-6775-4978-8E19-32694C9B5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BA1303-B245-476D-BD02-A4E4A359F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8E898F-5B79-46F1-89C1-F827997CC4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417A4D-2EC9-4294-BFF4-EAE22EE10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50E317-3602-42A1-BB7F-0184072E8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CE2C97-E26C-4A8B-93A0-B01E2C7F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9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F68FC-5755-447A-8D7F-9ADED3E9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B50287-81AA-46CA-8CB3-53A7F8313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BA4AA-02C9-459E-9362-3DA60E3B5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A2C8F-DBB4-4235-A67E-FB4039D9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9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ACAA5-F8E7-46E9-8BA7-A510948B6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F2DEE8-5654-4DCA-A8D0-D883E52B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179A5-4329-4057-9DEB-5B6E3AD11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9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1DA80-336B-4DBB-91A1-6E3E4B3C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0D456-F0A3-4789-A310-A23F01B2E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A8B05-7071-44D4-80F7-3E8191C9A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8562E-E6F1-449B-909C-98426BA8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47A9A-FB08-407B-A73A-0AC513F0F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F841F-796A-4FE6-B5E0-C8A49867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D474D-6779-4C23-BD3C-82F5DC3E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21096C-E430-49C7-A801-21C0BD95D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24828F-334F-4A50-850D-10684F245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293F4-2B70-4BB5-A982-219E4133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9A86F-B378-4759-B50E-2E0BFAE62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95BDC-FC58-4638-AA59-A3DA9931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3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80BC3B-525F-4038-9330-0729879F9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29186-93D7-46FA-AE02-36D942604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F1CEB-0530-4996-BAEF-2E6A04DAD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F21A4-E71B-4D3A-AF45-E989C23A7BB1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CFF3D-7353-4B4D-9E75-FA835E06E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2C8D6-8B0B-4982-9EE4-AA823C69C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0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tulL3oArQw&amp;feature=emb_log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drive.google.com/open?id=1znFSbMeVZP2kdPi0mlZIzolQAnGh5obB&amp;usp=shar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peace@galvestontx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BA87361-6D30-46E4-834B-719CF59055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8332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89DB1C0-FEEC-4CB6-88B2-F9C5562E0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4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117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8163D1C-ED91-4D5F-A33B-CF1256B270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7709" y="780500"/>
            <a:ext cx="2852928" cy="28529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3D471F3-782A-4BA1-9CAB-FF5CDF0A75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2"/>
            <a:ext cx="3273238" cy="3618965"/>
          </a:xfrm>
          <a:custGeom>
            <a:avLst/>
            <a:gdLst>
              <a:gd name="connsiteX0" fmla="*/ 210437 w 3273238"/>
              <a:gd name="connsiteY0" fmla="*/ 0 h 3618965"/>
              <a:gd name="connsiteX1" fmla="*/ 3273238 w 3273238"/>
              <a:gd name="connsiteY1" fmla="*/ 0 h 3618965"/>
              <a:gd name="connsiteX2" fmla="*/ 3273238 w 3273238"/>
              <a:gd name="connsiteY2" fmla="*/ 3526409 h 3618965"/>
              <a:gd name="connsiteX3" fmla="*/ 3118338 w 3273238"/>
              <a:gd name="connsiteY3" fmla="*/ 3566238 h 3618965"/>
              <a:gd name="connsiteX4" fmla="*/ 2595295 w 3273238"/>
              <a:gd name="connsiteY4" fmla="*/ 3618965 h 3618965"/>
              <a:gd name="connsiteX5" fmla="*/ 0 w 3273238"/>
              <a:gd name="connsiteY5" fmla="*/ 1023670 h 3618965"/>
              <a:gd name="connsiteX6" fmla="*/ 203951 w 3273238"/>
              <a:gd name="connsiteY6" fmla="*/ 13464 h 36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336" t="4933" r="12743" b="5319"/>
          <a:stretch/>
        </p:blipFill>
        <p:spPr>
          <a:xfrm>
            <a:off x="5129338" y="3945418"/>
            <a:ext cx="5724395" cy="18037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60911" y="5749167"/>
            <a:ext cx="846124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COVID 2020 Survey 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Responses Region 3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C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98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824B-4279-4D47-92DD-71F5353FA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08" y="169574"/>
            <a:ext cx="10515600" cy="1220816"/>
          </a:xfrm>
        </p:spPr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  <a:cs typeface="Segoe UI" panose="020B0502040204020203" pitchFamily="34" charset="0"/>
              </a:rPr>
              <a:t>Quick Facts:</a:t>
            </a:r>
            <a:endParaRPr lang="en-US" dirty="0">
              <a:latin typeface="Franklin Gothic Book" panose="020B05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725" y="1183011"/>
            <a:ext cx="7019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60 Respondents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14 Out of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COVID Sucks – </a:t>
            </a:r>
            <a:r>
              <a:rPr lang="en-US" dirty="0" smtClean="0">
                <a:hlinkClick r:id="rId3"/>
              </a:rPr>
              <a:t>MUST WATCH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MAP </a:t>
            </a:r>
            <a:r>
              <a:rPr lang="en-US" dirty="0"/>
              <a:t>- </a:t>
            </a:r>
            <a:r>
              <a:rPr lang="en-US" dirty="0">
                <a:hlinkClick r:id="rId4"/>
              </a:rPr>
              <a:t>https://tinyurl.com/Map-COVID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10963"/>
          <a:stretch/>
        </p:blipFill>
        <p:spPr>
          <a:xfrm rot="5400000">
            <a:off x="7609103" y="2275105"/>
            <a:ext cx="6856827" cy="2308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9054" r="9998"/>
          <a:stretch/>
        </p:blipFill>
        <p:spPr>
          <a:xfrm>
            <a:off x="2430047" y="2491636"/>
            <a:ext cx="4835050" cy="410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824B-4279-4D47-92DD-71F5353FA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08" y="169574"/>
            <a:ext cx="9599727" cy="1013437"/>
          </a:xfrm>
        </p:spPr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  <a:cs typeface="Segoe UI" panose="020B0502040204020203" pitchFamily="34" charset="0"/>
              </a:rPr>
              <a:t>Region </a:t>
            </a:r>
            <a:r>
              <a:rPr lang="en-US" dirty="0" smtClean="0">
                <a:latin typeface="Franklin Gothic Book" panose="020B0503020102020204" pitchFamily="34" charset="0"/>
                <a:cs typeface="Segoe UI" panose="020B0502040204020203" pitchFamily="34" charset="0"/>
              </a:rPr>
              <a:t>3 </a:t>
            </a:r>
            <a:r>
              <a:rPr lang="en-US" dirty="0" smtClean="0">
                <a:latin typeface="Franklin Gothic Book" panose="020B0503020102020204" pitchFamily="34" charset="0"/>
                <a:cs typeface="Segoe UI" panose="020B0502040204020203" pitchFamily="34" charset="0"/>
              </a:rPr>
              <a:t>Operations:</a:t>
            </a:r>
            <a:endParaRPr lang="en-US" dirty="0">
              <a:latin typeface="Franklin Gothic Book" panose="020B0503020102020204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0963"/>
          <a:stretch/>
        </p:blipFill>
        <p:spPr>
          <a:xfrm rot="5400000">
            <a:off x="7609103" y="2275105"/>
            <a:ext cx="6856827" cy="2308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020" y="1351412"/>
            <a:ext cx="7590805" cy="456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824B-4279-4D47-92DD-71F5353FA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08" y="169574"/>
            <a:ext cx="9599727" cy="1013437"/>
          </a:xfrm>
        </p:spPr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  <a:cs typeface="Segoe UI" panose="020B0502040204020203" pitchFamily="34" charset="0"/>
              </a:rPr>
              <a:t>Region </a:t>
            </a:r>
            <a:r>
              <a:rPr lang="en-US" dirty="0" smtClean="0">
                <a:latin typeface="Franklin Gothic Book" panose="020B0503020102020204" pitchFamily="34" charset="0"/>
                <a:cs typeface="Segoe UI" panose="020B0502040204020203" pitchFamily="34" charset="0"/>
              </a:rPr>
              <a:t>3 Closure </a:t>
            </a:r>
            <a:r>
              <a:rPr lang="en-US" dirty="0" smtClean="0">
                <a:latin typeface="Franklin Gothic Book" panose="020B0503020102020204" pitchFamily="34" charset="0"/>
                <a:cs typeface="Segoe UI" panose="020B0502040204020203" pitchFamily="34" charset="0"/>
              </a:rPr>
              <a:t>Dates:</a:t>
            </a:r>
            <a:endParaRPr lang="en-US" dirty="0">
              <a:latin typeface="Franklin Gothic Book" panose="020B0503020102020204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0963"/>
          <a:stretch/>
        </p:blipFill>
        <p:spPr>
          <a:xfrm rot="5400000">
            <a:off x="7609103" y="2275105"/>
            <a:ext cx="6856827" cy="230896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965158"/>
              </p:ext>
            </p:extLst>
          </p:nvPr>
        </p:nvGraphicFramePr>
        <p:xfrm>
          <a:off x="1842368" y="2177418"/>
          <a:ext cx="6387232" cy="317119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39450">
                  <a:extLst>
                    <a:ext uri="{9D8B030D-6E8A-4147-A177-3AD203B41FA5}">
                      <a16:colId xmlns:a16="http://schemas.microsoft.com/office/drawing/2014/main" val="2894707662"/>
                    </a:ext>
                  </a:extLst>
                </a:gridCol>
                <a:gridCol w="1092056">
                  <a:extLst>
                    <a:ext uri="{9D8B030D-6E8A-4147-A177-3AD203B41FA5}">
                      <a16:colId xmlns:a16="http://schemas.microsoft.com/office/drawing/2014/main" val="2059859536"/>
                    </a:ext>
                  </a:extLst>
                </a:gridCol>
                <a:gridCol w="2755726">
                  <a:extLst>
                    <a:ext uri="{9D8B030D-6E8A-4147-A177-3AD203B41FA5}">
                      <a16:colId xmlns:a16="http://schemas.microsoft.com/office/drawing/2014/main" val="3862326851"/>
                    </a:ext>
                  </a:extLst>
                </a:gridCol>
              </a:tblGrid>
              <a:tr h="49165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Closure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Opening Day?</a:t>
                      </a:r>
                      <a:endParaRPr lang="en-U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6978370"/>
                  </a:ext>
                </a:extLst>
              </a:tr>
              <a:tr h="49165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Blue Bell Aquatics Center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3/15/2020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unknown</a:t>
                      </a:r>
                      <a:endParaRPr lang="en-US" sz="1400" b="0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9274065"/>
                  </a:ext>
                </a:extLst>
              </a:tr>
              <a:tr h="49165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City of Conroe Aquatic Center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3/20/2020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Unknown </a:t>
                      </a:r>
                      <a:endParaRPr lang="en-US" sz="1400" b="0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7220528"/>
                  </a:ext>
                </a:extLst>
              </a:tr>
              <a:tr h="49165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Texas A&amp;M Recreational Sports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3/19/2020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May 1st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1876251"/>
                  </a:ext>
                </a:extLst>
              </a:tr>
              <a:tr h="1204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Bryan Aquatic Center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3/23/2020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Currently 5/4 for our year round facility until we're told otherwise and 5/23 for our seasonal pools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9043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49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824B-4279-4D47-92DD-71F5353FA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08" y="169574"/>
            <a:ext cx="9599727" cy="1013437"/>
          </a:xfrm>
        </p:spPr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  <a:cs typeface="Segoe UI" panose="020B0502040204020203" pitchFamily="34" charset="0"/>
              </a:rPr>
              <a:t>Region </a:t>
            </a:r>
            <a:r>
              <a:rPr lang="en-US" dirty="0" smtClean="0">
                <a:latin typeface="Franklin Gothic Book" panose="020B0503020102020204" pitchFamily="34" charset="0"/>
                <a:cs typeface="Segoe UI" panose="020B0502040204020203" pitchFamily="34" charset="0"/>
              </a:rPr>
              <a:t>3 </a:t>
            </a:r>
            <a:r>
              <a:rPr lang="en-US" dirty="0" smtClean="0">
                <a:latin typeface="Franklin Gothic Book" panose="020B0503020102020204" pitchFamily="34" charset="0"/>
                <a:cs typeface="Segoe UI" panose="020B0502040204020203" pitchFamily="34" charset="0"/>
              </a:rPr>
              <a:t>School Opening Est:</a:t>
            </a:r>
            <a:endParaRPr lang="en-US" dirty="0">
              <a:latin typeface="Franklin Gothic Book" panose="020B0503020102020204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0963"/>
          <a:stretch/>
        </p:blipFill>
        <p:spPr>
          <a:xfrm rot="5400000">
            <a:off x="7609103" y="2275105"/>
            <a:ext cx="6856827" cy="230896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402631"/>
              </p:ext>
            </p:extLst>
          </p:nvPr>
        </p:nvGraphicFramePr>
        <p:xfrm>
          <a:off x="2367419" y="2229635"/>
          <a:ext cx="5799551" cy="20726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55102">
                  <a:extLst>
                    <a:ext uri="{9D8B030D-6E8A-4147-A177-3AD203B41FA5}">
                      <a16:colId xmlns:a16="http://schemas.microsoft.com/office/drawing/2014/main" val="856733643"/>
                    </a:ext>
                  </a:extLst>
                </a:gridCol>
                <a:gridCol w="3344449">
                  <a:extLst>
                    <a:ext uri="{9D8B030D-6E8A-4147-A177-3AD203B41FA5}">
                      <a16:colId xmlns:a16="http://schemas.microsoft.com/office/drawing/2014/main" val="3037681060"/>
                    </a:ext>
                  </a:extLst>
                </a:gridCol>
              </a:tblGrid>
              <a:tr h="325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Facility Name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Est. </a:t>
                      </a:r>
                      <a:r>
                        <a:rPr lang="en-US" sz="1200" u="none" strike="noStrike" dirty="0" smtClean="0">
                          <a:effectLst/>
                        </a:rPr>
                        <a:t>School District  </a:t>
                      </a:r>
                      <a:r>
                        <a:rPr lang="en-US" sz="1200" u="none" strike="noStrike" dirty="0">
                          <a:effectLst/>
                        </a:rPr>
                        <a:t>Opening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0668319"/>
                  </a:ext>
                </a:extLst>
              </a:tr>
              <a:tr h="469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Blue Bell Aquatics Center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5/5/2020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7481736"/>
                  </a:ext>
                </a:extLst>
              </a:tr>
              <a:tr h="469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City of Conroe Aquatic Center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5/4/2020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6151751"/>
                  </a:ext>
                </a:extLst>
              </a:tr>
              <a:tr h="3390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Texas A&amp;M Recreational Sports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Unreported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7571304"/>
                  </a:ext>
                </a:extLst>
              </a:tr>
              <a:tr h="469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Bryan Aquatic Center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5/4/2020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6634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3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824B-4279-4D47-92DD-71F5353FA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08" y="169574"/>
            <a:ext cx="9599727" cy="1013437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Franklin Gothic Book" panose="020B0503020102020204" pitchFamily="34" charset="0"/>
                <a:cs typeface="Segoe UI" panose="020B0502040204020203" pitchFamily="34" charset="0"/>
              </a:rPr>
              <a:t>Region 1 &amp; 2 Cancellations &amp; Purchasing:</a:t>
            </a:r>
            <a:endParaRPr lang="en-US" sz="3600" dirty="0">
              <a:latin typeface="Franklin Gothic Book" panose="020B0503020102020204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0963"/>
          <a:stretch/>
        </p:blipFill>
        <p:spPr>
          <a:xfrm rot="5400000">
            <a:off x="7609103" y="2275105"/>
            <a:ext cx="6856827" cy="230896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652198"/>
              </p:ext>
            </p:extLst>
          </p:nvPr>
        </p:nvGraphicFramePr>
        <p:xfrm>
          <a:off x="737992" y="2283041"/>
          <a:ext cx="8769263" cy="205096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49708">
                  <a:extLst>
                    <a:ext uri="{9D8B030D-6E8A-4147-A177-3AD203B41FA5}">
                      <a16:colId xmlns:a16="http://schemas.microsoft.com/office/drawing/2014/main" val="1869624552"/>
                    </a:ext>
                  </a:extLst>
                </a:gridCol>
                <a:gridCol w="962391">
                  <a:extLst>
                    <a:ext uri="{9D8B030D-6E8A-4147-A177-3AD203B41FA5}">
                      <a16:colId xmlns:a16="http://schemas.microsoft.com/office/drawing/2014/main" val="2361959980"/>
                    </a:ext>
                  </a:extLst>
                </a:gridCol>
                <a:gridCol w="6357164">
                  <a:extLst>
                    <a:ext uri="{9D8B030D-6E8A-4147-A177-3AD203B41FA5}">
                      <a16:colId xmlns:a16="http://schemas.microsoft.com/office/drawing/2014/main" val="504501424"/>
                    </a:ext>
                  </a:extLst>
                </a:gridCol>
              </a:tblGrid>
              <a:tr h="410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Facility Name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2" marR="8812" marT="88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Purchasing Limits?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2" marR="8812" marT="88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Cancellations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2" marR="8812" marT="8812" marB="0" anchor="b"/>
                </a:tc>
                <a:extLst>
                  <a:ext uri="{0D108BD9-81ED-4DB2-BD59-A6C34878D82A}">
                    <a16:rowId xmlns:a16="http://schemas.microsoft.com/office/drawing/2014/main" val="2349134089"/>
                  </a:ext>
                </a:extLst>
              </a:tr>
              <a:tr h="410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Blue Bell Aquatics Center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2" marR="8812" marT="88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2" marR="8812" marT="88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movies, swim lessons, aquatic therapy, pool operations in general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2" marR="8812" marT="8812" marB="0" anchor="b"/>
                </a:tc>
                <a:extLst>
                  <a:ext uri="{0D108BD9-81ED-4DB2-BD59-A6C34878D82A}">
                    <a16:rowId xmlns:a16="http://schemas.microsoft.com/office/drawing/2014/main" val="1878968769"/>
                  </a:ext>
                </a:extLst>
              </a:tr>
              <a:tr h="410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City of Conroe Aquatic Center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2" marR="8812" marT="88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2" marR="8812" marT="88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Learn to swim, Water Aerobics, US Swim program, Diving, Lifeguard class, WSI class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2" marR="8812" marT="8812" marB="0" anchor="b"/>
                </a:tc>
                <a:extLst>
                  <a:ext uri="{0D108BD9-81ED-4DB2-BD59-A6C34878D82A}">
                    <a16:rowId xmlns:a16="http://schemas.microsoft.com/office/drawing/2014/main" val="2170926405"/>
                  </a:ext>
                </a:extLst>
              </a:tr>
              <a:tr h="410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Texas A&amp;M Recreational Sports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2" marR="8812" marT="88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2" marR="8812" marT="88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Aggieland</a:t>
                      </a:r>
                      <a:r>
                        <a:rPr lang="en-US" sz="1200" u="none" strike="noStrike" dirty="0">
                          <a:effectLst/>
                        </a:rPr>
                        <a:t> Long Course, Texas Senior Circuit, Learn-to-Swim, Lifeguard Courses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2" marR="8812" marT="8812" marB="0" anchor="b"/>
                </a:tc>
                <a:extLst>
                  <a:ext uri="{0D108BD9-81ED-4DB2-BD59-A6C34878D82A}">
                    <a16:rowId xmlns:a16="http://schemas.microsoft.com/office/drawing/2014/main" val="3963191104"/>
                  </a:ext>
                </a:extLst>
              </a:tr>
              <a:tr h="410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Bryan Aquatic Center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2" marR="8812" marT="88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2" marR="8812" marT="88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Spring Swim Lessons, Swim Team Practices, SCUBA, April Pool's Day Water Safety Event, Lifeguard classes, WSI/LGI classes, staff training.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12" marR="8812" marT="8812" marB="0" anchor="b"/>
                </a:tc>
                <a:extLst>
                  <a:ext uri="{0D108BD9-81ED-4DB2-BD59-A6C34878D82A}">
                    <a16:rowId xmlns:a16="http://schemas.microsoft.com/office/drawing/2014/main" val="1665325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89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824B-4279-4D47-92DD-71F5353FA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08" y="169574"/>
            <a:ext cx="9599727" cy="1013437"/>
          </a:xfrm>
        </p:spPr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  <a:cs typeface="Segoe UI" panose="020B0502040204020203" pitchFamily="34" charset="0"/>
              </a:rPr>
              <a:t>Region </a:t>
            </a:r>
            <a:r>
              <a:rPr lang="en-US" dirty="0" smtClean="0">
                <a:latin typeface="Franklin Gothic Book" panose="020B0503020102020204" pitchFamily="34" charset="0"/>
                <a:cs typeface="Segoe UI" panose="020B0502040204020203" pitchFamily="34" charset="0"/>
              </a:rPr>
              <a:t>3 Staffing</a:t>
            </a:r>
            <a:r>
              <a:rPr lang="en-US" dirty="0" smtClean="0">
                <a:latin typeface="Franklin Gothic Book" panose="020B0503020102020204" pitchFamily="34" charset="0"/>
                <a:cs typeface="Segoe UI" panose="020B0502040204020203" pitchFamily="34" charset="0"/>
              </a:rPr>
              <a:t>:</a:t>
            </a:r>
            <a:endParaRPr lang="en-US" dirty="0">
              <a:latin typeface="Franklin Gothic Book" panose="020B0503020102020204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0963"/>
          <a:stretch/>
        </p:blipFill>
        <p:spPr>
          <a:xfrm rot="5400000">
            <a:off x="7609103" y="2275105"/>
            <a:ext cx="6856827" cy="230896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248195"/>
              </p:ext>
            </p:extLst>
          </p:nvPr>
        </p:nvGraphicFramePr>
        <p:xfrm>
          <a:off x="814191" y="2476321"/>
          <a:ext cx="8354861" cy="190653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92263">
                  <a:extLst>
                    <a:ext uri="{9D8B030D-6E8A-4147-A177-3AD203B41FA5}">
                      <a16:colId xmlns:a16="http://schemas.microsoft.com/office/drawing/2014/main" val="4247387546"/>
                    </a:ext>
                  </a:extLst>
                </a:gridCol>
                <a:gridCol w="1002082">
                  <a:extLst>
                    <a:ext uri="{9D8B030D-6E8A-4147-A177-3AD203B41FA5}">
                      <a16:colId xmlns:a16="http://schemas.microsoft.com/office/drawing/2014/main" val="3363431899"/>
                    </a:ext>
                  </a:extLst>
                </a:gridCol>
                <a:gridCol w="3306871">
                  <a:extLst>
                    <a:ext uri="{9D8B030D-6E8A-4147-A177-3AD203B41FA5}">
                      <a16:colId xmlns:a16="http://schemas.microsoft.com/office/drawing/2014/main" val="1464813903"/>
                    </a:ext>
                  </a:extLst>
                </a:gridCol>
                <a:gridCol w="1753645">
                  <a:extLst>
                    <a:ext uri="{9D8B030D-6E8A-4147-A177-3AD203B41FA5}">
                      <a16:colId xmlns:a16="http://schemas.microsoft.com/office/drawing/2014/main" val="28364308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Facility Name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1" marR="7391" marT="7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ALL STAFF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1" marR="7391" marT="7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Do you have part-tim staff working?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1" marR="7391" marT="7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Full-time employee Status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1" marR="7391" marT="7391" marB="0" anchor="b"/>
                </a:tc>
                <a:extLst>
                  <a:ext uri="{0D108BD9-81ED-4DB2-BD59-A6C34878D82A}">
                    <a16:rowId xmlns:a16="http://schemas.microsoft.com/office/drawing/2014/main" val="1272900043"/>
                  </a:ext>
                </a:extLst>
              </a:tr>
              <a:tr h="363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Blue Bell Aquatics Center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1" marR="7391" marT="7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1" marR="7391" marT="7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 - March 31 on furlough =(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1" marR="7391" marT="7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3 - Still Working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1" marR="7391" marT="7391" marB="0" anchor="b"/>
                </a:tc>
                <a:extLst>
                  <a:ext uri="{0D108BD9-81ED-4DB2-BD59-A6C34878D82A}">
                    <a16:rowId xmlns:a16="http://schemas.microsoft.com/office/drawing/2014/main" val="1933103656"/>
                  </a:ext>
                </a:extLst>
              </a:tr>
              <a:tr h="363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City of Conroe Aquatic Center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1" marR="7391" marT="7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1" marR="7391" marT="7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1" marR="7391" marT="7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7 - Still Working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1" marR="7391" marT="7391" marB="0" anchor="b"/>
                </a:tc>
                <a:extLst>
                  <a:ext uri="{0D108BD9-81ED-4DB2-BD59-A6C34878D82A}">
                    <a16:rowId xmlns:a16="http://schemas.microsoft.com/office/drawing/2014/main" val="2596251571"/>
                  </a:ext>
                </a:extLst>
              </a:tr>
              <a:tr h="617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Texas A&amp;M Recreational Sports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1" marR="7391" marT="7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1" marR="7391" marT="7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1" marR="7391" marT="7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43 - Still Working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1" marR="7391" marT="7391" marB="0" anchor="b"/>
                </a:tc>
                <a:extLst>
                  <a:ext uri="{0D108BD9-81ED-4DB2-BD59-A6C34878D82A}">
                    <a16:rowId xmlns:a16="http://schemas.microsoft.com/office/drawing/2014/main" val="3566553462"/>
                  </a:ext>
                </a:extLst>
              </a:tr>
              <a:tr h="325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Bryan Aquatic Center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1" marR="7391" marT="7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1" marR="7391" marT="7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Yes - 1 Pool Manager performing facility checks and routine maintenance.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1" marR="7391" marT="7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None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1" marR="7391" marT="7391" marB="0" anchor="b"/>
                </a:tc>
                <a:extLst>
                  <a:ext uri="{0D108BD9-81ED-4DB2-BD59-A6C34878D82A}">
                    <a16:rowId xmlns:a16="http://schemas.microsoft.com/office/drawing/2014/main" val="2338951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17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824B-4279-4D47-92DD-71F5353FA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08" y="169574"/>
            <a:ext cx="9599727" cy="1013437"/>
          </a:xfrm>
        </p:spPr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  <a:cs typeface="Segoe UI" panose="020B0502040204020203" pitchFamily="34" charset="0"/>
              </a:rPr>
              <a:t>Creative/Out of Box Activities:</a:t>
            </a:r>
            <a:endParaRPr lang="en-US" dirty="0">
              <a:latin typeface="Franklin Gothic Book" panose="020B05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468" y="1007646"/>
            <a:ext cx="701936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Online pool orientation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Social Media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Sending </a:t>
            </a:r>
            <a:r>
              <a:rPr lang="en-US" sz="1600" dirty="0"/>
              <a:t>dryland workouts via </a:t>
            </a:r>
            <a:r>
              <a:rPr lang="en-US" sz="1600" dirty="0" err="1" smtClean="0"/>
              <a:t>Youtube</a:t>
            </a:r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Online </a:t>
            </a:r>
            <a:r>
              <a:rPr lang="en-US" sz="1600" dirty="0"/>
              <a:t>fitness </a:t>
            </a:r>
            <a:r>
              <a:rPr lang="en-US" sz="1600" dirty="0" smtClean="0"/>
              <a:t>classes.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</a:t>
            </a:r>
            <a:r>
              <a:rPr lang="en-US" sz="1600" dirty="0" smtClean="0"/>
              <a:t>reated </a:t>
            </a:r>
            <a:r>
              <a:rPr lang="en-US" sz="1600" dirty="0"/>
              <a:t>a water safety </a:t>
            </a:r>
            <a:r>
              <a:rPr lang="en-US" sz="1600" dirty="0" err="1"/>
              <a:t>youtube</a:t>
            </a:r>
            <a:r>
              <a:rPr lang="en-US" sz="1600" dirty="0"/>
              <a:t> </a:t>
            </a:r>
            <a:r>
              <a:rPr lang="en-US" sz="1600" dirty="0" smtClean="0"/>
              <a:t>channel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Water Safety book readings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basic swim lessons </a:t>
            </a:r>
            <a:r>
              <a:rPr lang="en-US" sz="1600" dirty="0" smtClean="0"/>
              <a:t>content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online </a:t>
            </a:r>
            <a:r>
              <a:rPr lang="en-US" sz="1600" dirty="0" smtClean="0"/>
              <a:t>workouts &amp; crafts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working </a:t>
            </a:r>
            <a:r>
              <a:rPr lang="en-US" sz="1600" dirty="0"/>
              <a:t>with our Public </a:t>
            </a:r>
            <a:r>
              <a:rPr lang="en-US" sz="1600" dirty="0" smtClean="0"/>
              <a:t>Relations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Training/Staff Engagement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virtual </a:t>
            </a:r>
            <a:r>
              <a:rPr lang="en-US" sz="1600" dirty="0"/>
              <a:t>training for returning guards including team </a:t>
            </a:r>
            <a:r>
              <a:rPr lang="en-US" sz="1600" dirty="0" smtClean="0"/>
              <a:t>workouts.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Kahoot</a:t>
            </a:r>
            <a:r>
              <a:rPr lang="en-US" sz="1600" dirty="0" smtClean="0"/>
              <a:t> </a:t>
            </a:r>
            <a:r>
              <a:rPr lang="en-US" sz="1600" dirty="0"/>
              <a:t>quizzes.  </a:t>
            </a:r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Social </a:t>
            </a:r>
            <a:r>
              <a:rPr lang="en-US" sz="1600" dirty="0"/>
              <a:t>Distancing </a:t>
            </a:r>
            <a:r>
              <a:rPr lang="en-US" sz="1600" dirty="0" smtClean="0"/>
              <a:t>in-service </a:t>
            </a:r>
            <a:r>
              <a:rPr lang="en-US" sz="1600" dirty="0"/>
              <a:t>for staff (unpaid but with incentives for participation</a:t>
            </a:r>
            <a:r>
              <a:rPr lang="en-US" sz="16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online swim instructor </a:t>
            </a:r>
            <a:r>
              <a:rPr lang="en-US" sz="1600" dirty="0" smtClean="0"/>
              <a:t>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Virtual meetings and </a:t>
            </a:r>
            <a:r>
              <a:rPr lang="en-US" sz="1600" dirty="0" smtClean="0"/>
              <a:t>trainings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Tictok</a:t>
            </a:r>
            <a:r>
              <a:rPr lang="en-US" sz="1600" dirty="0" smtClean="0"/>
              <a:t> challenges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Webinars </a:t>
            </a:r>
            <a:r>
              <a:rPr lang="en-US" sz="1600" dirty="0"/>
              <a:t>with Aquatics around the </a:t>
            </a:r>
            <a:r>
              <a:rPr lang="en-US" sz="1600" dirty="0" smtClean="0"/>
              <a:t>country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ZOOM meetings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Email</a:t>
            </a:r>
            <a:r>
              <a:rPr lang="en-US" sz="1600" dirty="0"/>
              <a:t>, lifeguard questions, videos of rescues </a:t>
            </a:r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New </a:t>
            </a:r>
            <a:r>
              <a:rPr lang="en-US" sz="1600" dirty="0"/>
              <a:t>staff </a:t>
            </a:r>
            <a:r>
              <a:rPr lang="en-US" sz="1600" dirty="0" smtClean="0"/>
              <a:t>Instagram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recording </a:t>
            </a:r>
            <a:r>
              <a:rPr lang="en-US" sz="1600" dirty="0"/>
              <a:t>orientation sessions for virtual </a:t>
            </a:r>
            <a:r>
              <a:rPr lang="en-US" sz="1600" dirty="0" smtClean="0"/>
              <a:t>learning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Sending staff letters – we miss you!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0963"/>
          <a:stretch/>
        </p:blipFill>
        <p:spPr>
          <a:xfrm rot="5400000">
            <a:off x="7609103" y="2275105"/>
            <a:ext cx="6856827" cy="230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824B-4279-4D47-92DD-71F5353FA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08" y="169574"/>
            <a:ext cx="9599727" cy="1013437"/>
          </a:xfrm>
        </p:spPr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  <a:cs typeface="Segoe UI" panose="020B0502040204020203" pitchFamily="34" charset="0"/>
              </a:rPr>
              <a:t>Finals Thoughts</a:t>
            </a:r>
            <a:endParaRPr lang="en-US" dirty="0">
              <a:latin typeface="Franklin Gothic Book" panose="020B05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468" y="1007646"/>
            <a:ext cx="70193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Stay Safe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Keep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Need Specific Data?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points?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Other updates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0963"/>
          <a:stretch/>
        </p:blipFill>
        <p:spPr>
          <a:xfrm rot="5400000">
            <a:off x="7609103" y="2275105"/>
            <a:ext cx="6856827" cy="23089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0151" y="3745034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Franklin Gothic Book" panose="020B0503020102020204" pitchFamily="34" charset="0"/>
                <a:ea typeface="+mj-ea"/>
                <a:cs typeface="Segoe UI" panose="020B0502040204020203" pitchFamily="34" charset="0"/>
              </a:rPr>
              <a:t>Erica Peace</a:t>
            </a:r>
            <a:br>
              <a:rPr lang="en-US" sz="4400" dirty="0">
                <a:solidFill>
                  <a:prstClr val="black"/>
                </a:solidFill>
                <a:latin typeface="Franklin Gothic Book" panose="020B0503020102020204" pitchFamily="34" charset="0"/>
                <a:ea typeface="+mj-ea"/>
                <a:cs typeface="Segoe UI" panose="020B0502040204020203" pitchFamily="34" charset="0"/>
              </a:rPr>
            </a:br>
            <a:r>
              <a:rPr lang="en-US" sz="4400" dirty="0">
                <a:solidFill>
                  <a:prstClr val="black"/>
                </a:solidFill>
                <a:latin typeface="Franklin Gothic Book" panose="020B0503020102020204" pitchFamily="34" charset="0"/>
                <a:ea typeface="+mj-ea"/>
                <a:cs typeface="Segoe UI" panose="020B0502040204020203" pitchFamily="34" charset="0"/>
                <a:hlinkClick r:id="rId4"/>
              </a:rPr>
              <a:t>epeace@galvestontx.gov</a:t>
            </a:r>
            <a:r>
              <a:rPr lang="en-US" sz="4400" dirty="0">
                <a:solidFill>
                  <a:prstClr val="black"/>
                </a:solidFill>
                <a:latin typeface="Franklin Gothic Book" panose="020B0503020102020204" pitchFamily="34" charset="0"/>
                <a:ea typeface="+mj-ea"/>
                <a:cs typeface="Segoe UI" panose="020B0502040204020203" pitchFamily="34" charset="0"/>
              </a:rPr>
              <a:t/>
            </a:r>
            <a:br>
              <a:rPr lang="en-US" sz="4400" dirty="0">
                <a:solidFill>
                  <a:prstClr val="black"/>
                </a:solidFill>
                <a:latin typeface="Franklin Gothic Book" panose="020B0503020102020204" pitchFamily="34" charset="0"/>
                <a:ea typeface="+mj-ea"/>
                <a:cs typeface="Segoe UI" panose="020B0502040204020203" pitchFamily="34" charset="0"/>
              </a:rPr>
            </a:br>
            <a:r>
              <a:rPr lang="en-US" sz="4400" dirty="0">
                <a:solidFill>
                  <a:prstClr val="black"/>
                </a:solidFill>
                <a:latin typeface="Franklin Gothic Book" panose="020B0503020102020204" pitchFamily="34" charset="0"/>
                <a:ea typeface="+mj-ea"/>
                <a:cs typeface="Segoe UI" panose="020B0502040204020203" pitchFamily="34" charset="0"/>
              </a:rPr>
              <a:t>832-425-4196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2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4781794_Research presentation_RVA_v3" id="{DF2794B4-2314-4F87-8639-5DCB9EEE28EE}" vid="{3B969E49-204F-4FF6-BD10-D26195B8D4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2AB02E3-5ADF-4BF0-9C1B-35CDF3FE95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A875DA-F9FD-4F83-A049-3B1027B542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C7D9E6-B0D9-433E-BD46-EB60F64F4DA8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71af3243-3dd4-4a8d-8c0d-dd76da1f02a5"/>
    <ds:schemaRef ds:uri="http://schemas.openxmlformats.org/package/2006/metadata/core-properties"/>
    <ds:schemaRef ds:uri="16c05727-aa75-4e4a-9b5f-8a80a1165891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Research presentation</Template>
  <TotalTime>0</TotalTime>
  <Words>428</Words>
  <Application>Microsoft Office PowerPoint</Application>
  <PresentationFormat>Widescreen</PresentationFormat>
  <Paragraphs>108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Franklin Gothic Book</vt:lpstr>
      <vt:lpstr>Segoe UI</vt:lpstr>
      <vt:lpstr>Office Theme</vt:lpstr>
      <vt:lpstr>PowerPoint Presentation</vt:lpstr>
      <vt:lpstr>Quick Facts:</vt:lpstr>
      <vt:lpstr>Region 3 Operations:</vt:lpstr>
      <vt:lpstr>Region 3 Closure Dates:</vt:lpstr>
      <vt:lpstr>Region 3 School Opening Est:</vt:lpstr>
      <vt:lpstr>Region 1 &amp; 2 Cancellations &amp; Purchasing:</vt:lpstr>
      <vt:lpstr>Region 3 Staffing:</vt:lpstr>
      <vt:lpstr>Creative/Out of Box Activities:</vt:lpstr>
      <vt:lpstr>Finals Thoughts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2020-04-08T12:39:19Z</dcterms:created>
  <dcterms:modified xsi:type="dcterms:W3CDTF">2020-04-20T18:43:33Z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